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69" r:id="rId5"/>
    <p:sldId id="258" r:id="rId6"/>
    <p:sldId id="263" r:id="rId7"/>
    <p:sldId id="259" r:id="rId8"/>
    <p:sldId id="264" r:id="rId9"/>
    <p:sldId id="260" r:id="rId10"/>
    <p:sldId id="265" r:id="rId11"/>
    <p:sldId id="261" r:id="rId12"/>
    <p:sldId id="262" r:id="rId13"/>
    <p:sldId id="266" r:id="rId14"/>
    <p:sldId id="267" r:id="rId15"/>
    <p:sldId id="268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68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AF14-11DD-4CC7-A124-A894BD2175AF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AF78-27AF-4173-B429-61682C05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1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AF14-11DD-4CC7-A124-A894BD2175AF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AF78-27AF-4173-B429-61682C05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AF14-11DD-4CC7-A124-A894BD2175AF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AF78-27AF-4173-B429-61682C05851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5116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AF14-11DD-4CC7-A124-A894BD2175AF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AF78-27AF-4173-B429-61682C05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8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AF14-11DD-4CC7-A124-A894BD2175AF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AF78-27AF-4173-B429-61682C05851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4454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AF14-11DD-4CC7-A124-A894BD2175AF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AF78-27AF-4173-B429-61682C05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52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AF14-11DD-4CC7-A124-A894BD2175AF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AF78-27AF-4173-B429-61682C05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4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AF14-11DD-4CC7-A124-A894BD2175AF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AF78-27AF-4173-B429-61682C05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5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AF14-11DD-4CC7-A124-A894BD2175AF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AF78-27AF-4173-B429-61682C05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6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AF14-11DD-4CC7-A124-A894BD2175AF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AF78-27AF-4173-B429-61682C05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94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AF14-11DD-4CC7-A124-A894BD2175AF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AF78-27AF-4173-B429-61682C05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5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AF14-11DD-4CC7-A124-A894BD2175AF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AF78-27AF-4173-B429-61682C05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9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AF14-11DD-4CC7-A124-A894BD2175AF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AF78-27AF-4173-B429-61682C05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61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AF14-11DD-4CC7-A124-A894BD2175AF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AF78-27AF-4173-B429-61682C05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46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AF14-11DD-4CC7-A124-A894BD2175AF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AF78-27AF-4173-B429-61682C05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1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AF14-11DD-4CC7-A124-A894BD2175AF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AF78-27AF-4173-B429-61682C05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4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EAF14-11DD-4CC7-A124-A894BD2175AF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0EAF78-27AF-4173-B429-61682C05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8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tN4h7giLAw" TargetMode="External"/><Relationship Id="rId2" Type="http://schemas.openxmlformats.org/officeDocument/2006/relationships/hyperlink" Target="http://www.realclearpolitics.com/video/2017/02/23/stephen_bannon_pillar_of_trumps_platform_is_deconstruction_of_the_administrative_stat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ytimes.com/2017/11/24/us/politics/state-department-tillerson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monitor.com/World/2011/0127/Are-you-smarter-than-a-US-diplomat-Take-our-Foreign-Service-Exam/Economics-101" TargetMode="External"/><Relationship Id="rId2" Type="http://schemas.openxmlformats.org/officeDocument/2006/relationships/hyperlink" Target="https://www.csealearningcenter.org/demo/templates/contentTemp.cfm?TID=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Rule By Desks—Bureaucracy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62" y="1143000"/>
            <a:ext cx="4117344" cy="470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Corporations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 service for a fee, like a private business</a:t>
            </a:r>
          </a:p>
          <a:p>
            <a:r>
              <a:rPr lang="en-US" dirty="0" smtClean="0"/>
              <a:t>Government owned</a:t>
            </a:r>
          </a:p>
          <a:p>
            <a:r>
              <a:rPr lang="en-US" dirty="0" smtClean="0"/>
              <a:t>May or may not make a profit, but serve a “public need” </a:t>
            </a:r>
          </a:p>
          <a:p>
            <a:r>
              <a:rPr lang="en-US" dirty="0" smtClean="0"/>
              <a:t>USPS is the largest</a:t>
            </a:r>
            <a:endParaRPr lang="en-US" dirty="0"/>
          </a:p>
          <a:p>
            <a:r>
              <a:rPr lang="en-US" dirty="0" smtClean="0"/>
              <a:t>Amtrak</a:t>
            </a:r>
          </a:p>
          <a:p>
            <a:r>
              <a:rPr lang="en-US" dirty="0" smtClean="0"/>
              <a:t>Corporation for Public Broadcasting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2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Bureaucracies are organized into: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Cabinet departments</a:t>
            </a:r>
          </a:p>
          <a:p>
            <a:r>
              <a:rPr lang="en-US" dirty="0"/>
              <a:t>Regulatory Agencies</a:t>
            </a:r>
          </a:p>
          <a:p>
            <a:r>
              <a:rPr lang="en-US" dirty="0"/>
              <a:t>Government Corporations</a:t>
            </a:r>
          </a:p>
          <a:p>
            <a:r>
              <a:rPr lang="en-US" sz="3600" b="1" dirty="0"/>
              <a:t>Independent Executive Agencies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39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Executive Agencies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other executive bodies</a:t>
            </a:r>
          </a:p>
          <a:p>
            <a:r>
              <a:rPr lang="en-US" dirty="0" smtClean="0"/>
              <a:t>Established by Congress as outside the Executive Branch</a:t>
            </a:r>
          </a:p>
          <a:p>
            <a:r>
              <a:rPr lang="en-US" dirty="0" smtClean="0"/>
              <a:t>Perform a service function, not a regulatory one</a:t>
            </a:r>
          </a:p>
          <a:p>
            <a:r>
              <a:rPr lang="en-US" dirty="0" smtClean="0"/>
              <a:t>Heads appointed by president</a:t>
            </a:r>
          </a:p>
          <a:p>
            <a:r>
              <a:rPr lang="en-US" dirty="0" smtClean="0"/>
              <a:t>NASA</a:t>
            </a:r>
            <a:endParaRPr lang="en-US" dirty="0"/>
          </a:p>
          <a:p>
            <a:r>
              <a:rPr lang="en-US" dirty="0" smtClean="0"/>
              <a:t>CIA</a:t>
            </a:r>
          </a:p>
          <a:p>
            <a:r>
              <a:rPr lang="en-US" dirty="0" smtClean="0"/>
              <a:t>EPA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80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 Triangles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0387" y="90488"/>
            <a:ext cx="5169847" cy="3881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62" y="1371600"/>
            <a:ext cx="4893053" cy="4005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415" y="4027714"/>
            <a:ext cx="4708525" cy="26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7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 bureaucrats?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79419"/>
            <a:ext cx="8596668" cy="4461944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97% are career government employees or </a:t>
            </a:r>
            <a:r>
              <a:rPr lang="en-US" i="1" dirty="0"/>
              <a:t>civil servants</a:t>
            </a:r>
            <a:endParaRPr lang="en-US" dirty="0"/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Only 10% live in the D.C. area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30% work for the Department of Defense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Less than 15% work for social welfare agencies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Most are white collar workers:  secretaries, clerks, lawyers, inspectors &amp; engineers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Civil employees more diverse demographically than Congress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12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-1981200" y="0"/>
            <a:ext cx="1676400" cy="1143000"/>
          </a:xfrm>
          <a:prstGeom prst="ellipse">
            <a:avLst/>
          </a:prstGeom>
          <a:solidFill>
            <a:srgbClr val="FFFF99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"/>
          <p:cNvSpPr>
            <a:spLocks noChangeArrowheads="1"/>
          </p:cNvSpPr>
          <p:nvPr/>
        </p:nvSpPr>
        <p:spPr bwMode="auto">
          <a:xfrm>
            <a:off x="9601200" y="2276475"/>
            <a:ext cx="1981200" cy="1371600"/>
          </a:xfrm>
          <a:prstGeom prst="ellipse">
            <a:avLst/>
          </a:prstGeom>
          <a:solidFill>
            <a:srgbClr val="FFFF99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2422968" y="271086"/>
            <a:ext cx="5105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24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Oversight of the Federal Bureaucracy</a:t>
            </a:r>
            <a:endParaRPr lang="en-US" sz="24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77334" y="995216"/>
            <a:ext cx="2362200" cy="29718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altLang="en-US" sz="12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President can: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appoint &amp; remove                              agency heads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reorganize the bureaucracy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issue executive orders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reduce an agency's budget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284336" y="1062644"/>
            <a:ext cx="2286000" cy="29718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altLang="en-US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Federal Courts can: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judicial review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rule on whether the bureaucracy has acted within the law and the U.S. Constitution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 due process for individuals affected by a bureaucratic action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863802" y="1033086"/>
            <a:ext cx="2438400" cy="29718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altLang="en-US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Congress can: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create or abolish agencies                                         &amp; departments 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cut or reduce funding 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investigate agency activities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hold committee hearings 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pass legislation that alters            an agency's functions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influence or even fail to confirm presidential appointments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356168" y="4205722"/>
            <a:ext cx="7239000" cy="24003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altLang="en-US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Thinking Critically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the tools at his disposal, what is the most effective check the President has on the bureaucracy?  Explain.  Congress?  The Judiciary?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does the federal bureaucracy fit with our class definition of “bureaucracy?”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generalizations can you make about the federal bureaucracy? 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Why is the federal bureaucracy often referred to as “the fourth branch?”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critics believe that the real power in the federal government lies with the federal bureaucracy.  To what extent do you believe this is true?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914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36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news….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www.realclearpolitics.com/video/2017/02/23/stephen_bannon_pillar_of_trumps_platform_is_deconstruction_of_the_administrative_state.html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www.youtube.com/watch?v=JtN4h7giLAw</a:t>
            </a:r>
            <a:r>
              <a:rPr lang="en-US" dirty="0" smtClean="0"/>
              <a:t> CPB 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www.nytimes.com/2017/11/24/us/politics/state-department-tillerson.html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974166" cy="3770311"/>
          </a:xfrm>
        </p:spPr>
        <p:txBody>
          <a:bodyPr/>
          <a:lstStyle/>
          <a:p>
            <a:r>
              <a:rPr lang="en-US" sz="3200" b="1" dirty="0"/>
              <a:t>A professional corps of unelected officials organized in a pyramid hierarchy, functioning under impersonal uniform rules and procedures.</a:t>
            </a:r>
            <a:endParaRPr lang="en-US" sz="3200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2279653"/>
            <a:ext cx="3852863" cy="325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72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they hired?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Civil </a:t>
            </a:r>
            <a:r>
              <a:rPr lang="en-US" dirty="0"/>
              <a:t>Service Exam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www.csealearningcenter.org/demo/templates/contentTemp.cfm?TID=1</a:t>
            </a:r>
            <a:r>
              <a:rPr lang="en-US" dirty="0" smtClean="0"/>
              <a:t> </a:t>
            </a:r>
          </a:p>
          <a:p>
            <a:r>
              <a:rPr lang="en-US" dirty="0" smtClean="0"/>
              <a:t>Foreign Service </a:t>
            </a:r>
            <a:r>
              <a:rPr lang="en-US" dirty="0"/>
              <a:t>Exam 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www.csmonitor.com/World/2011/0127/Are-you-smarter-than-a-US-diplomat-Take-our-Foreign-Service-Exam/Economics-101</a:t>
            </a:r>
            <a:r>
              <a:rPr lang="en-US" dirty="0" smtClean="0"/>
              <a:t> </a:t>
            </a:r>
          </a:p>
          <a:p>
            <a:r>
              <a:rPr lang="en-US" dirty="0" smtClean="0"/>
              <a:t>Meritocracy….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553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609601"/>
            <a:ext cx="9364441" cy="543176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4 million employees; 2.8 million are civilians or “civil servants”</a:t>
            </a:r>
          </a:p>
          <a:p>
            <a:endParaRPr lang="en-US" sz="2400" dirty="0"/>
          </a:p>
          <a:p>
            <a:r>
              <a:rPr lang="en-US" sz="2400" dirty="0"/>
              <a:t>President only appoints 3% (patronage or political appointments)</a:t>
            </a:r>
          </a:p>
          <a:p>
            <a:endParaRPr lang="en-US" sz="2400" dirty="0"/>
          </a:p>
          <a:p>
            <a:r>
              <a:rPr lang="en-US" sz="2400" dirty="0"/>
              <a:t>15 cabinet level departments</a:t>
            </a:r>
          </a:p>
          <a:p>
            <a:endParaRPr lang="en-US" sz="2400" dirty="0"/>
          </a:p>
          <a:p>
            <a:r>
              <a:rPr lang="en-US" sz="2400" dirty="0"/>
              <a:t>200+ independent agencies with 2,000+ bureaus, divisions, branches, etc. </a:t>
            </a:r>
          </a:p>
          <a:p>
            <a:endParaRPr lang="en-US" sz="2400" dirty="0"/>
          </a:p>
          <a:p>
            <a:r>
              <a:rPr lang="en-US" sz="2400" dirty="0"/>
              <a:t>Biggest - Department of Defense, U.S. Postal Service, Veterans Administration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52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Bureaucracies are organized into: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5901"/>
            <a:ext cx="8596668" cy="4555462"/>
          </a:xfrm>
        </p:spPr>
        <p:txBody>
          <a:bodyPr/>
          <a:lstStyle/>
          <a:p>
            <a:r>
              <a:rPr lang="en-US" sz="4000" b="1" dirty="0" smtClean="0"/>
              <a:t>Cabinet departments</a:t>
            </a:r>
          </a:p>
          <a:p>
            <a:r>
              <a:rPr lang="en-US" dirty="0" smtClean="0"/>
              <a:t>Regulatory Agencies</a:t>
            </a:r>
          </a:p>
          <a:p>
            <a:r>
              <a:rPr lang="en-US" dirty="0" smtClean="0"/>
              <a:t>Government Corporations</a:t>
            </a:r>
          </a:p>
          <a:p>
            <a:r>
              <a:rPr lang="en-US" dirty="0" smtClean="0"/>
              <a:t>Independent Executive Agencies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14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 Cabinet Departments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has its own staff &amp; budget</a:t>
            </a:r>
          </a:p>
          <a:p>
            <a:r>
              <a:rPr lang="en-US" dirty="0" smtClean="0"/>
              <a:t>Each is supervised by a secretary (confirmed by Senate)</a:t>
            </a:r>
          </a:p>
          <a:p>
            <a:r>
              <a:rPr lang="en-US" dirty="0" smtClean="0"/>
              <a:t>Each is considered “expert” in own area</a:t>
            </a:r>
          </a:p>
          <a:p>
            <a:r>
              <a:rPr lang="en-US" dirty="0" smtClean="0"/>
              <a:t>Homeland Security is the newest (2002)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73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Bureaucracies are organized into: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Cabinet departments</a:t>
            </a:r>
          </a:p>
          <a:p>
            <a:r>
              <a:rPr lang="en-US" sz="4000" b="1" dirty="0"/>
              <a:t>Regulatory Agencies</a:t>
            </a:r>
          </a:p>
          <a:p>
            <a:r>
              <a:rPr lang="en-US" dirty="0"/>
              <a:t>Government Corporations</a:t>
            </a:r>
          </a:p>
          <a:p>
            <a:r>
              <a:rPr lang="en-US" dirty="0"/>
              <a:t>Independent Executive Agencies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55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Regulatory Agencies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Oversee a specific aspect of the economy</a:t>
            </a:r>
          </a:p>
          <a:p>
            <a:r>
              <a:rPr lang="en-US" dirty="0" smtClean="0"/>
              <a:t>Intended to operate independently of Congress and the Executive</a:t>
            </a:r>
          </a:p>
          <a:p>
            <a:r>
              <a:rPr lang="en-US" dirty="0" smtClean="0"/>
              <a:t>Create regulations that protect people</a:t>
            </a:r>
          </a:p>
          <a:p>
            <a:r>
              <a:rPr lang="en-US" dirty="0" smtClean="0"/>
              <a:t>Can enforce regulations by judging disputes</a:t>
            </a:r>
          </a:p>
          <a:p>
            <a:r>
              <a:rPr lang="en-US" dirty="0" smtClean="0"/>
              <a:t>Headed by a commission (Confirmed by Congress) rather than a secretary</a:t>
            </a:r>
          </a:p>
          <a:p>
            <a:r>
              <a:rPr lang="en-US" dirty="0" smtClean="0"/>
              <a:t>Once confirmed, cannot be removed without cause</a:t>
            </a:r>
          </a:p>
          <a:p>
            <a:r>
              <a:rPr lang="en-US" dirty="0" smtClean="0"/>
              <a:t>Closely involved with interest groups that want to influence regulations</a:t>
            </a:r>
          </a:p>
          <a:p>
            <a:r>
              <a:rPr lang="en-US" dirty="0" smtClean="0"/>
              <a:t>Federal Communication Commission</a:t>
            </a:r>
          </a:p>
          <a:p>
            <a:r>
              <a:rPr lang="en-US" dirty="0" smtClean="0"/>
              <a:t>Federal Reserve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62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Bureaucracies are organized into: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Cabinet departments</a:t>
            </a:r>
          </a:p>
          <a:p>
            <a:r>
              <a:rPr lang="en-US" dirty="0"/>
              <a:t>Regulatory Agencies</a:t>
            </a:r>
          </a:p>
          <a:p>
            <a:r>
              <a:rPr lang="en-US" sz="4800" b="1" dirty="0"/>
              <a:t>Government Corporations</a:t>
            </a:r>
          </a:p>
          <a:p>
            <a:r>
              <a:rPr lang="en-US" dirty="0"/>
              <a:t>Independent Executive Agencies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03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</TotalTime>
  <Words>542</Words>
  <Application>Microsoft Office PowerPoint</Application>
  <PresentationFormat>Widescreen</PresentationFormat>
  <Paragraphs>105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Impact</vt:lpstr>
      <vt:lpstr>Times New Roman</vt:lpstr>
      <vt:lpstr>Trebuchet MS</vt:lpstr>
      <vt:lpstr>Wingdings 3</vt:lpstr>
      <vt:lpstr>Facet</vt:lpstr>
      <vt:lpstr>Rule By Desks—Bureaucracy </vt:lpstr>
      <vt:lpstr>PowerPoint Presentation</vt:lpstr>
      <vt:lpstr>How are they hired?  </vt:lpstr>
      <vt:lpstr>PowerPoint Presentation</vt:lpstr>
      <vt:lpstr>Bureaucracies are organized into:</vt:lpstr>
      <vt:lpstr>15 Cabinet Departments</vt:lpstr>
      <vt:lpstr>Bureaucracies are organized into:</vt:lpstr>
      <vt:lpstr>Regulatory Agencies</vt:lpstr>
      <vt:lpstr>Bureaucracies are organized into:</vt:lpstr>
      <vt:lpstr>Government Corporations</vt:lpstr>
      <vt:lpstr>Bureaucracies are organized into:</vt:lpstr>
      <vt:lpstr>Independent Executive Agencies</vt:lpstr>
      <vt:lpstr>Iron Triangles </vt:lpstr>
      <vt:lpstr>Who are the bureaucrats? </vt:lpstr>
      <vt:lpstr>PowerPoint Presentation</vt:lpstr>
      <vt:lpstr>In the news….  </vt:lpstr>
    </vt:vector>
  </TitlesOfParts>
  <Company>NPCSD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 By Desks—Bureaucracy</dc:title>
  <dc:creator>Seim, Kara</dc:creator>
  <cp:lastModifiedBy>Seim, Kara</cp:lastModifiedBy>
  <cp:revision>8</cp:revision>
  <dcterms:created xsi:type="dcterms:W3CDTF">2017-02-23T18:57:11Z</dcterms:created>
  <dcterms:modified xsi:type="dcterms:W3CDTF">2017-11-28T14:18:25Z</dcterms:modified>
</cp:coreProperties>
</file>